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2" r:id="rId4"/>
    <p:sldId id="261" r:id="rId5"/>
    <p:sldId id="257" r:id="rId6"/>
    <p:sldId id="259" r:id="rId7"/>
    <p:sldId id="263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33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aperBackingColor.jpg"/>
          <p:cNvPicPr>
            <a:picLocks noChangeAspect="1"/>
          </p:cNvPicPr>
          <p:nvPr/>
        </p:nvPicPr>
        <p:blipFill>
          <a:blip r:embed="rId2"/>
          <a:srcRect l="469" t="13915"/>
          <a:stretch>
            <a:fillRect/>
          </a:stretch>
        </p:blipFill>
        <p:spPr>
          <a:xfrm>
            <a:off x="1613903" y="699248"/>
            <a:ext cx="5916194" cy="3837694"/>
          </a:xfrm>
          <a:prstGeom prst="rect">
            <a:avLst/>
          </a:prstGeom>
          <a:solidFill>
            <a:srgbClr val="FFFFFF">
              <a:shade val="85000"/>
            </a:srgbClr>
          </a:solidFill>
          <a:ln w="22225" cap="sq">
            <a:solidFill>
              <a:srgbClr val="FDFDFD"/>
            </a:solidFill>
            <a:miter lim="800000"/>
          </a:ln>
          <a:effectLst>
            <a:outerShdw blurRad="57150" dist="37500" dir="7560000" sy="98000" kx="80000" ky="63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1143000"/>
            <a:ext cx="5724862" cy="184696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2994212"/>
            <a:ext cx="5724862" cy="1007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90000"/>
              <a:buFont typeface="Wingdings" pitchFamily="2" charset="2"/>
              <a:buNone/>
              <a:defRPr sz="2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363" y="1143000"/>
            <a:ext cx="3807662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199" y="605118"/>
            <a:ext cx="3776472" cy="556549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0363" y="2618815"/>
            <a:ext cx="3807662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pictureCaptionBacking.png"/>
          <p:cNvPicPr>
            <a:picLocks noChangeAspect="1"/>
          </p:cNvPicPr>
          <p:nvPr/>
        </p:nvPicPr>
        <p:blipFill>
          <a:blip r:embed="rId2"/>
          <a:srcRect l="52272" t="8889" r="5152" b="16566"/>
          <a:stretch>
            <a:fillRect/>
          </a:stretch>
        </p:blipFill>
        <p:spPr>
          <a:xfrm>
            <a:off x="4594412" y="663388"/>
            <a:ext cx="3893127" cy="5112327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25487" y="1143000"/>
            <a:ext cx="3792537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487" y="2618815"/>
            <a:ext cx="3792537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29938" y="864971"/>
            <a:ext cx="3422075" cy="47091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487" y="462896"/>
            <a:ext cx="7718425" cy="828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9" y="1598613"/>
            <a:ext cx="7718424" cy="45720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685801"/>
            <a:ext cx="1066800" cy="5484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8" y="685757"/>
            <a:ext cx="6437312" cy="548222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hotoBacking-r.png"/>
          <p:cNvPicPr>
            <a:picLocks noChangeAspect="1"/>
          </p:cNvPicPr>
          <p:nvPr/>
        </p:nvPicPr>
        <p:blipFill>
          <a:blip r:embed="rId2"/>
          <a:srcRect l="17353" t="9412" r="17500" b="32353"/>
          <a:stretch>
            <a:fillRect/>
          </a:stretch>
        </p:blipFill>
        <p:spPr>
          <a:xfrm>
            <a:off x="1586753" y="645459"/>
            <a:ext cx="5957047" cy="399377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6BE1EF4-31ED-45C2-AC47-F2718A41336B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4435" y="4953000"/>
            <a:ext cx="8095130" cy="857250"/>
          </a:xfrm>
        </p:spPr>
        <p:txBody>
          <a:bodyPr anchor="b" anchorCtr="0">
            <a:noAutofit/>
          </a:bodyPr>
          <a:lstStyle>
            <a:lvl1pPr>
              <a:defRPr sz="54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35" y="5791200"/>
            <a:ext cx="8095130" cy="5072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804672"/>
            <a:ext cx="5638800" cy="3657600"/>
          </a:xfrm>
        </p:spPr>
        <p:txBody>
          <a:bodyPr/>
          <a:lstStyle>
            <a:lvl1pPr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818" y="2514600"/>
            <a:ext cx="8162365" cy="914400"/>
          </a:xfrm>
        </p:spPr>
        <p:txBody>
          <a:bodyPr anchor="b" anchorCtr="0"/>
          <a:lstStyle>
            <a:lvl1pPr algn="ctr">
              <a:defRPr sz="5400" b="0" cap="none" baseline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818" y="3429000"/>
            <a:ext cx="8162365" cy="701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A6BE1EF4-31ED-45C2-AC47-F2718A41336B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598613"/>
            <a:ext cx="3773488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2174875"/>
            <a:ext cx="3773488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98613"/>
            <a:ext cx="3776472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776472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4170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6141" y="1586753"/>
            <a:ext cx="7691719" cy="457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6BE1EF4-31ED-45C2-AC47-F2718A41336B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400"/>
        </a:spcBef>
        <a:buSzPct val="90000"/>
        <a:buFont typeface="Wingdings" pitchFamily="2" charset="2"/>
        <a:buChar char="v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63650" indent="-34925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33655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946275" indent="-346075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Mid Module 5 Review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3693734"/>
            <a:ext cx="5724862" cy="503395"/>
          </a:xfrm>
        </p:spPr>
        <p:txBody>
          <a:bodyPr/>
          <a:lstStyle/>
          <a:p>
            <a:r>
              <a:rPr lang="en-US" dirty="0" smtClean="0"/>
              <a:t>Let’s practice what we have studied in Lessons 1-7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60238" y="6317832"/>
            <a:ext cx="3786691" cy="36512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5th Grade, Module 5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K. Clauson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35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Volume</a:t>
            </a:r>
            <a:br>
              <a:rPr lang="en-US" dirty="0" smtClean="0"/>
            </a:br>
            <a:r>
              <a:rPr lang="en-US" sz="3200" dirty="0" smtClean="0"/>
              <a:t>Key ideas to remember!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6024" y="1915611"/>
            <a:ext cx="3874462" cy="4081712"/>
          </a:xfrm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Length x width x height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OR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Area</a:t>
            </a:r>
            <a:r>
              <a:rPr lang="en-US" baseline="30000" dirty="0" smtClean="0">
                <a:solidFill>
                  <a:srgbClr val="0000FF"/>
                </a:solidFill>
              </a:rPr>
              <a:t>2</a:t>
            </a:r>
            <a:r>
              <a:rPr lang="en-US" dirty="0" smtClean="0">
                <a:solidFill>
                  <a:srgbClr val="0000FF"/>
                </a:solidFill>
              </a:rPr>
              <a:t> x height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1 cm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 = 1 mL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81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Draw this prism for me!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1796315"/>
            <a:ext cx="3858639" cy="2438185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4 cm x 4 cm x 10 cm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* Remember this is written as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length x width x height 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0325" y="1796315"/>
            <a:ext cx="2935801" cy="372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41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I find this height?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4734" y="2523035"/>
            <a:ext cx="2610201" cy="148037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What is some information that I know?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826" y="1843684"/>
            <a:ext cx="2585801" cy="4319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09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27" y="2087802"/>
            <a:ext cx="7691719" cy="4002264"/>
          </a:xfrm>
        </p:spPr>
        <p:txBody>
          <a:bodyPr/>
          <a:lstStyle/>
          <a:p>
            <a:pPr algn="l"/>
            <a:r>
              <a:rPr lang="en-US" sz="2800" dirty="0" smtClean="0"/>
              <a:t>What is the length?</a:t>
            </a:r>
            <a:br>
              <a:rPr lang="en-US" sz="2800" dirty="0" smtClean="0"/>
            </a:br>
            <a:r>
              <a:rPr lang="en-US" sz="2800" dirty="0" smtClean="0"/>
              <a:t>What is the width?</a:t>
            </a:r>
            <a:br>
              <a:rPr lang="en-US" sz="2800" dirty="0" smtClean="0"/>
            </a:br>
            <a:r>
              <a:rPr lang="en-US" sz="2800" dirty="0" smtClean="0"/>
              <a:t>What is the height?</a:t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>I found the volume of this prism by multiplying the width and the height first. (6 x 2) </a:t>
            </a:r>
            <a:br>
              <a:rPr lang="en-US" sz="2800" dirty="0" smtClean="0"/>
            </a:br>
            <a:r>
              <a:rPr lang="en-US" sz="2800" dirty="0" smtClean="0"/>
              <a:t>Then adding 12 + 12 + 12 + 12 + 12 = 60 cm</a:t>
            </a:r>
            <a:r>
              <a:rPr lang="en-US" sz="2800" baseline="30000" dirty="0" smtClean="0"/>
              <a:t>3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>Am I correct? Why or why not?</a:t>
            </a:r>
            <a:br>
              <a:rPr lang="en-US" sz="2800" dirty="0" smtClean="0"/>
            </a:br>
            <a:r>
              <a:rPr lang="en-US" sz="2800" dirty="0" smtClean="0"/>
              <a:t>Why did I add 12 five times?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758" y="317826"/>
            <a:ext cx="3483273" cy="11995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93914" y="1517423"/>
            <a:ext cx="6648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5 cm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224513" y="2087802"/>
            <a:ext cx="67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5 cm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224513" y="2545852"/>
            <a:ext cx="7584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6 cm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4224514" y="2997394"/>
            <a:ext cx="672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2 cm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271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27" y="2209068"/>
            <a:ext cx="7691719" cy="3656150"/>
          </a:xfrm>
        </p:spPr>
        <p:txBody>
          <a:bodyPr/>
          <a:lstStyle/>
          <a:p>
            <a:pPr algn="l"/>
            <a:r>
              <a:rPr lang="en-US" sz="2800" dirty="0" smtClean="0"/>
              <a:t>What is the length?</a:t>
            </a:r>
            <a:br>
              <a:rPr lang="en-US" sz="2800" dirty="0" smtClean="0"/>
            </a:br>
            <a:r>
              <a:rPr lang="en-US" sz="2800" dirty="0" smtClean="0"/>
              <a:t>What is the width?</a:t>
            </a:r>
            <a:br>
              <a:rPr lang="en-US" sz="2800" dirty="0" smtClean="0"/>
            </a:br>
            <a:r>
              <a:rPr lang="en-US" sz="2800" dirty="0" smtClean="0"/>
              <a:t>What is the height?</a:t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>Use my thinking to find the volume of this prism!</a:t>
            </a:r>
            <a:br>
              <a:rPr lang="en-US" sz="2800" dirty="0" smtClean="0"/>
            </a:br>
            <a:r>
              <a:rPr lang="en-US" sz="2800" dirty="0" smtClean="0"/>
              <a:t>* Multiply the width and the height first.</a:t>
            </a:r>
            <a:br>
              <a:rPr lang="en-US" sz="2800" dirty="0" smtClean="0"/>
            </a:br>
            <a:r>
              <a:rPr lang="en-US" sz="2800" dirty="0" smtClean="0"/>
              <a:t>* Then add that number the correct number of length times. 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224513" y="1944701"/>
            <a:ext cx="67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3</a:t>
            </a:r>
            <a:r>
              <a:rPr lang="en-US" sz="1400" dirty="0" smtClean="0"/>
              <a:t> cm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224513" y="2389405"/>
            <a:ext cx="7584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4</a:t>
            </a:r>
            <a:r>
              <a:rPr lang="en-US" sz="1400" dirty="0" smtClean="0"/>
              <a:t> cm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4224513" y="2858584"/>
            <a:ext cx="672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</a:t>
            </a:r>
            <a:r>
              <a:rPr lang="en-US" sz="1400" dirty="0" smtClean="0"/>
              <a:t> cm</a:t>
            </a:r>
            <a:endParaRPr lang="en-US" sz="1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8890" y="200263"/>
            <a:ext cx="3556000" cy="1409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08999" y="5488552"/>
            <a:ext cx="2927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4 x 2 = 8</a:t>
            </a:r>
            <a:br>
              <a:rPr lang="en-US" sz="2400" dirty="0"/>
            </a:br>
            <a:r>
              <a:rPr lang="en-US" sz="2400" dirty="0"/>
              <a:t>8 + 8 + 8 = 24 cm</a:t>
            </a:r>
            <a:r>
              <a:rPr lang="en-US" sz="2400" baseline="30000" dirty="0"/>
              <a:t>3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48882" y="333618"/>
            <a:ext cx="1625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Now you try!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39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 cm</a:t>
            </a:r>
            <a:r>
              <a:rPr lang="en-US" baseline="30000" dirty="0" smtClean="0"/>
              <a:t>3</a:t>
            </a:r>
            <a:r>
              <a:rPr lang="en-US" dirty="0" smtClean="0"/>
              <a:t> = 1 mL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my soup measures 3400 mL in a beaker, how much volume would my food storage container need to be in order for all of my </a:t>
            </a:r>
            <a:r>
              <a:rPr lang="en-US" smtClean="0"/>
              <a:t>soup </a:t>
            </a:r>
            <a:r>
              <a:rPr lang="en-US" smtClean="0"/>
              <a:t>to </a:t>
            </a:r>
            <a:r>
              <a:rPr lang="en-US" dirty="0" smtClean="0"/>
              <a:t>fit?</a:t>
            </a:r>
          </a:p>
          <a:p>
            <a:r>
              <a:rPr lang="en-US" dirty="0" smtClean="0"/>
              <a:t>What is 3400 mL written as Liters?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20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this work with a partner!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1915612"/>
            <a:ext cx="7691719" cy="4243140"/>
          </a:xfrm>
        </p:spPr>
        <p:txBody>
          <a:bodyPr/>
          <a:lstStyle/>
          <a:p>
            <a:r>
              <a:rPr lang="en-US" dirty="0" smtClean="0"/>
              <a:t>Lesson 1 Homework A through F</a:t>
            </a:r>
          </a:p>
          <a:p>
            <a:r>
              <a:rPr lang="en-US" dirty="0" smtClean="0"/>
              <a:t>Lesson 4 Homework #1 and 3</a:t>
            </a:r>
          </a:p>
          <a:p>
            <a:r>
              <a:rPr lang="en-US" dirty="0" smtClean="0"/>
              <a:t>Lesson 6 Homework #2</a:t>
            </a:r>
          </a:p>
          <a:p>
            <a:r>
              <a:rPr lang="en-US" dirty="0" smtClean="0"/>
              <a:t>All Exit Tickets for Lessons 1-7</a:t>
            </a:r>
          </a:p>
          <a:p>
            <a:r>
              <a:rPr lang="en-US" dirty="0" smtClean="0"/>
              <a:t>All Application Problems for Lesson 1-7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48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Venture">
  <a:themeElements>
    <a:clrScheme name="Venture">
      <a:dk1>
        <a:sysClr val="windowText" lastClr="000000"/>
      </a:dk1>
      <a:lt1>
        <a:sysClr val="window" lastClr="FFFFFF"/>
      </a:lt1>
      <a:dk2>
        <a:srgbClr val="738450"/>
      </a:dk2>
      <a:lt2>
        <a:srgbClr val="E8E9D1"/>
      </a:lt2>
      <a:accent1>
        <a:srgbClr val="9EB060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929547"/>
      </a:hlink>
      <a:folHlink>
        <a:srgbClr val="56633C"/>
      </a:folHlink>
    </a:clrScheme>
    <a:fontScheme name="Venture">
      <a:maj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Ven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76200" dist="25400" dir="13500000">
              <a:srgbClr val="4B4B4B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3">
            <a:duotone>
              <a:schemeClr val="phClr">
                <a:shade val="10000"/>
                <a:alpha val="30000"/>
                <a:satMod val="60000"/>
              </a:schemeClr>
              <a:schemeClr val="phClr">
                <a:tint val="20000"/>
                <a:alpha val="5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Venture.thmx</Template>
  <TotalTime>88</TotalTime>
  <Words>190</Words>
  <Application>Microsoft Office PowerPoint</Application>
  <PresentationFormat>On-screen Show (4:3)</PresentationFormat>
  <Paragraphs>35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Venture</vt:lpstr>
      <vt:lpstr>Mid Module 5 Review</vt:lpstr>
      <vt:lpstr>Volume Key ideas to remember!</vt:lpstr>
      <vt:lpstr>Draw this prism for me!</vt:lpstr>
      <vt:lpstr>How do I find this height?</vt:lpstr>
      <vt:lpstr>What is the length? What is the width? What is the height?  I found the volume of this prism by multiplying the width and the height first. (6 x 2)  Then adding 12 + 12 + 12 + 12 + 12 = 60 cm3  Am I correct? Why or why not? Why did I add 12 five times?</vt:lpstr>
      <vt:lpstr>What is the length? What is the width? What is the height?  Use my thinking to find the volume of this prism! * Multiply the width and the height first. * Then add that number the correct number of length times.   </vt:lpstr>
      <vt:lpstr>1 cm3 = 1 mL</vt:lpstr>
      <vt:lpstr>Complete this work with a partner!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 Module 5 Review</dc:title>
  <dc:creator>Keely Clauson</dc:creator>
  <cp:lastModifiedBy>Chelsea Torresani</cp:lastModifiedBy>
  <cp:revision>8</cp:revision>
  <dcterms:created xsi:type="dcterms:W3CDTF">2015-04-27T03:30:33Z</dcterms:created>
  <dcterms:modified xsi:type="dcterms:W3CDTF">2015-05-05T18:09:47Z</dcterms:modified>
</cp:coreProperties>
</file>